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11B6546C-F26E-44CD-AAA1-532168125881}" type="slidenum">
              <a:rPr lang="en-US" sz="1400" b="0" strike="noStrike" spc="-1">
                <a:latin typeface="Times New Roman"/>
              </a:rPr>
              <a:t>‹N°›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A3251E4-C00A-4F5B-BDC5-13C38497229A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3885B4CA-EB8C-4FCB-B013-E2B43C1E59B3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fr-FR" sz="60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907648D2-2DFE-4E3D-8E97-88D5F4967387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7/20/2020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0186F779-13C5-4201-9EB6-BA083D8CC70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92.222.76.60/app.ph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fr-FR" sz="6000" b="0" strike="noStrike" spc="-1">
                <a:solidFill>
                  <a:srgbClr val="000000"/>
                </a:solidFill>
                <a:latin typeface="Calibri Light"/>
              </a:rPr>
              <a:t>Guess my character</a:t>
            </a:r>
            <a:endParaRPr lang="fr-FR" sz="6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4"/>
          <p:cNvPicPr/>
          <p:nvPr/>
        </p:nvPicPr>
        <p:blipFill>
          <a:blip r:embed="rId2"/>
          <a:stretch/>
        </p:blipFill>
        <p:spPr>
          <a:xfrm>
            <a:off x="9168480" y="1295640"/>
            <a:ext cx="2398680" cy="4266360"/>
          </a:xfrm>
          <a:prstGeom prst="rect">
            <a:avLst/>
          </a:prstGeom>
          <a:ln>
            <a:noFill/>
          </a:ln>
        </p:spPr>
      </p:pic>
      <p:pic>
        <p:nvPicPr>
          <p:cNvPr id="69" name="Picture 6"/>
          <p:cNvPicPr/>
          <p:nvPr/>
        </p:nvPicPr>
        <p:blipFill>
          <a:blip r:embed="rId3"/>
          <a:stretch/>
        </p:blipFill>
        <p:spPr>
          <a:xfrm>
            <a:off x="4559040" y="1302120"/>
            <a:ext cx="3073320" cy="4266360"/>
          </a:xfrm>
          <a:prstGeom prst="rect">
            <a:avLst/>
          </a:prstGeom>
          <a:ln>
            <a:noFill/>
          </a:ln>
        </p:spPr>
      </p:pic>
      <p:pic>
        <p:nvPicPr>
          <p:cNvPr id="70" name="Picture 2"/>
          <p:cNvPicPr/>
          <p:nvPr/>
        </p:nvPicPr>
        <p:blipFill>
          <a:blip r:embed="rId4"/>
          <a:stretch/>
        </p:blipFill>
        <p:spPr>
          <a:xfrm>
            <a:off x="624240" y="1295640"/>
            <a:ext cx="2398680" cy="4266360"/>
          </a:xfrm>
          <a:prstGeom prst="rect">
            <a:avLst/>
          </a:prstGeom>
          <a:ln>
            <a:noFill/>
          </a:ln>
        </p:spPr>
      </p:pic>
      <p:sp>
        <p:nvSpPr>
          <p:cNvPr id="71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Dataset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0" y="1921320"/>
            <a:ext cx="12191760" cy="1254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</a:rPr>
              <a:t>Création du dataset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3" name="CustomShape 3"/>
          <p:cNvSpPr/>
          <p:nvPr/>
        </p:nvSpPr>
        <p:spPr>
          <a:xfrm>
            <a:off x="0" y="4099320"/>
            <a:ext cx="12191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Choisir les personnages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74" name="CustomShape 4"/>
          <p:cNvSpPr/>
          <p:nvPr/>
        </p:nvSpPr>
        <p:spPr>
          <a:xfrm>
            <a:off x="1478520" y="5562360"/>
            <a:ext cx="690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Rem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5" name="CustomShape 5"/>
          <p:cNvSpPr/>
          <p:nvPr/>
        </p:nvSpPr>
        <p:spPr>
          <a:xfrm>
            <a:off x="9882000" y="5562360"/>
            <a:ext cx="972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Makise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6" name="CustomShape 6"/>
          <p:cNvSpPr/>
          <p:nvPr/>
        </p:nvSpPr>
        <p:spPr>
          <a:xfrm>
            <a:off x="5846040" y="5568480"/>
            <a:ext cx="499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CC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Dataset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0" y="1921320"/>
            <a:ext cx="12191760" cy="1254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</a:rPr>
              <a:t>Création du dataset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>
            <a:off x="0" y="4099320"/>
            <a:ext cx="1219176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Choisir les personnages</a:t>
            </a:r>
            <a:endParaRPr lang="en-US" sz="3200" b="0" strike="noStrike" spc="-1">
              <a:latin typeface="Arial"/>
            </a:endParaRPr>
          </a:p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Chercher des images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 4"/>
          <p:cNvPicPr/>
          <p:nvPr/>
        </p:nvPicPr>
        <p:blipFill>
          <a:blip r:embed="rId2"/>
          <a:stretch/>
        </p:blipFill>
        <p:spPr>
          <a:xfrm>
            <a:off x="1663920" y="0"/>
            <a:ext cx="8863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Dataset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0" y="1921320"/>
            <a:ext cx="12191760" cy="1254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</a:rPr>
              <a:t>Création du dataset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0" y="4099320"/>
            <a:ext cx="1219176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Choisir les personnages</a:t>
            </a:r>
            <a:endParaRPr lang="en-US" sz="3200" b="0" strike="noStrike" spc="-1">
              <a:latin typeface="Arial"/>
            </a:endParaRPr>
          </a:p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Chercher des images</a:t>
            </a:r>
            <a:endParaRPr lang="en-US" sz="3200" b="0" strike="noStrike" spc="-1">
              <a:latin typeface="Arial"/>
            </a:endParaRPr>
          </a:p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Trier ces images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10079964" y="6026844"/>
            <a:ext cx="5270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FF0000"/>
                </a:solidFill>
                <a:latin typeface="Calibri"/>
              </a:rPr>
              <a:t>X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87" name="CustomShape 5"/>
          <p:cNvSpPr/>
          <p:nvPr/>
        </p:nvSpPr>
        <p:spPr>
          <a:xfrm>
            <a:off x="1704600" y="6114240"/>
            <a:ext cx="5270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92D050"/>
                </a:solidFill>
                <a:latin typeface="Calibri"/>
              </a:rPr>
              <a:t>V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95619BF-D6C7-4A91-BB5C-78A649039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6" y="1415178"/>
            <a:ext cx="3038187" cy="469906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E7F85BD-1AB3-496A-B7F5-698B9B5F4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789" y="1415178"/>
            <a:ext cx="3277390" cy="46116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Dataset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0" y="1921320"/>
            <a:ext cx="12191760" cy="1254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</a:rPr>
              <a:t>Création du dataset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0" y="4099320"/>
            <a:ext cx="12191760" cy="204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Choisir les personnages</a:t>
            </a:r>
            <a:endParaRPr lang="en-US" sz="3200" b="0" strike="noStrike" spc="-1">
              <a:latin typeface="Arial"/>
            </a:endParaRPr>
          </a:p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Chercher des images</a:t>
            </a:r>
            <a:endParaRPr lang="en-US" sz="3200" b="0" strike="noStrike" spc="-1">
              <a:latin typeface="Arial"/>
            </a:endParaRPr>
          </a:p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Trier ces images</a:t>
            </a:r>
            <a:endParaRPr lang="en-US" sz="3200" b="0" strike="noStrike" spc="-1">
              <a:latin typeface="Arial"/>
            </a:endParaRPr>
          </a:p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Normaliser ces images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91" name="Image 5"/>
          <p:cNvPicPr/>
          <p:nvPr/>
        </p:nvPicPr>
        <p:blipFill>
          <a:blip r:embed="rId2"/>
          <a:stretch/>
        </p:blipFill>
        <p:spPr>
          <a:xfrm>
            <a:off x="8796960" y="1127880"/>
            <a:ext cx="2761200" cy="4602240"/>
          </a:xfrm>
          <a:prstGeom prst="rect">
            <a:avLst/>
          </a:prstGeom>
          <a:ln>
            <a:noFill/>
          </a:ln>
        </p:spPr>
      </p:pic>
      <p:pic>
        <p:nvPicPr>
          <p:cNvPr id="92" name="Image 13"/>
          <p:cNvPicPr/>
          <p:nvPr/>
        </p:nvPicPr>
        <p:blipFill>
          <a:blip r:embed="rId3"/>
          <a:stretch/>
        </p:blipFill>
        <p:spPr>
          <a:xfrm>
            <a:off x="633600" y="1293840"/>
            <a:ext cx="2071440" cy="1254960"/>
          </a:xfrm>
          <a:prstGeom prst="rect">
            <a:avLst/>
          </a:prstGeom>
          <a:ln>
            <a:noFill/>
          </a:ln>
        </p:spPr>
      </p:pic>
      <p:pic>
        <p:nvPicPr>
          <p:cNvPr id="93" name="Image 17"/>
          <p:cNvPicPr/>
          <p:nvPr/>
        </p:nvPicPr>
        <p:blipFill>
          <a:blip r:embed="rId4"/>
          <a:stretch/>
        </p:blipFill>
        <p:spPr>
          <a:xfrm>
            <a:off x="601200" y="3176280"/>
            <a:ext cx="2103840" cy="280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fr-FR" sz="6000" b="0" strike="noStrike" spc="-1">
                <a:solidFill>
                  <a:srgbClr val="000000"/>
                </a:solidFill>
                <a:latin typeface="Calibri Light"/>
              </a:rPr>
              <a:t>Implémentation</a:t>
            </a:r>
            <a:endParaRPr lang="fr-FR" sz="6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Implémentation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0" y="1921320"/>
            <a:ext cx="12191760" cy="1254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</a:rPr>
              <a:t>Modèle Linéaire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0" y="4099320"/>
            <a:ext cx="12191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Principes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98" name="Picture 4"/>
          <p:cNvPicPr/>
          <p:nvPr/>
        </p:nvPicPr>
        <p:blipFill>
          <a:blip r:embed="rId2"/>
          <a:stretch/>
        </p:blipFill>
        <p:spPr>
          <a:xfrm>
            <a:off x="195120" y="1875600"/>
            <a:ext cx="3766680" cy="3106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Implémentation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0" y="1921320"/>
            <a:ext cx="12191760" cy="1254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</a:rPr>
              <a:t>Modèle Linéaire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0" y="4099320"/>
            <a:ext cx="1219176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Principes</a:t>
            </a:r>
            <a:endParaRPr lang="en-US" sz="3200" b="0" strike="noStrike" spc="-1">
              <a:latin typeface="Arial"/>
            </a:endParaRPr>
          </a:p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Mise en pratique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02" name="Picture 4"/>
          <p:cNvPicPr/>
          <p:nvPr/>
        </p:nvPicPr>
        <p:blipFill>
          <a:blip r:embed="rId2"/>
          <a:stretch/>
        </p:blipFill>
        <p:spPr>
          <a:xfrm>
            <a:off x="141120" y="2277360"/>
            <a:ext cx="3102120" cy="2035080"/>
          </a:xfrm>
          <a:prstGeom prst="rect">
            <a:avLst/>
          </a:prstGeom>
          <a:ln>
            <a:noFill/>
          </a:ln>
        </p:spPr>
      </p:pic>
      <p:pic>
        <p:nvPicPr>
          <p:cNvPr id="103" name="Picture 8"/>
          <p:cNvPicPr/>
          <p:nvPr/>
        </p:nvPicPr>
        <p:blipFill>
          <a:blip r:embed="rId3"/>
          <a:stretch/>
        </p:blipFill>
        <p:spPr>
          <a:xfrm>
            <a:off x="141120" y="4649760"/>
            <a:ext cx="3168000" cy="2035080"/>
          </a:xfrm>
          <a:prstGeom prst="rect">
            <a:avLst/>
          </a:prstGeom>
          <a:ln>
            <a:noFill/>
          </a:ln>
        </p:spPr>
      </p:pic>
      <p:pic>
        <p:nvPicPr>
          <p:cNvPr id="104" name="Picture 6"/>
          <p:cNvPicPr/>
          <p:nvPr/>
        </p:nvPicPr>
        <p:blipFill>
          <a:blip r:embed="rId4"/>
          <a:stretch/>
        </p:blipFill>
        <p:spPr>
          <a:xfrm>
            <a:off x="8882640" y="4649760"/>
            <a:ext cx="3168000" cy="2035080"/>
          </a:xfrm>
          <a:prstGeom prst="rect">
            <a:avLst/>
          </a:prstGeom>
          <a:ln>
            <a:noFill/>
          </a:ln>
        </p:spPr>
      </p:pic>
      <p:sp>
        <p:nvSpPr>
          <p:cNvPr id="105" name="CustomShape 4"/>
          <p:cNvSpPr/>
          <p:nvPr/>
        </p:nvSpPr>
        <p:spPr>
          <a:xfrm>
            <a:off x="825120" y="1525680"/>
            <a:ext cx="17341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Modèle linéaire c++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6" name="CustomShape 5"/>
          <p:cNvSpPr/>
          <p:nvPr/>
        </p:nvSpPr>
        <p:spPr>
          <a:xfrm>
            <a:off x="9835200" y="1525680"/>
            <a:ext cx="172800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Modèle linéaire Rust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107" name="Picture 2"/>
          <p:cNvPicPr/>
          <p:nvPr/>
        </p:nvPicPr>
        <p:blipFill>
          <a:blip r:embed="rId5"/>
          <a:stretch/>
        </p:blipFill>
        <p:spPr>
          <a:xfrm>
            <a:off x="8948160" y="2152800"/>
            <a:ext cx="3102120" cy="203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Implémentation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0" y="1921320"/>
            <a:ext cx="12191760" cy="1254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</a:rPr>
              <a:t>Modèle Linéaire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0" y="4099320"/>
            <a:ext cx="1219176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Principes</a:t>
            </a:r>
            <a:endParaRPr lang="en-US" sz="3200" b="0" strike="noStrike" spc="-1">
              <a:latin typeface="Arial"/>
            </a:endParaRPr>
          </a:p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Mise en pratique</a:t>
            </a:r>
            <a:endParaRPr lang="en-US" sz="3200" b="0" strike="noStrike" spc="-1">
              <a:latin typeface="Arial"/>
            </a:endParaRPr>
          </a:p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Amélioration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Implémentation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0" y="1921320"/>
            <a:ext cx="12191760" cy="1254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</a:rPr>
              <a:t>MLP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(MultiLayer Perceptron)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0" y="4099320"/>
            <a:ext cx="12191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Modèle linéaire évolué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14" name="Picture 2"/>
          <p:cNvPicPr/>
          <p:nvPr/>
        </p:nvPicPr>
        <p:blipFill>
          <a:blip r:embed="rId2"/>
          <a:stretch/>
        </p:blipFill>
        <p:spPr>
          <a:xfrm>
            <a:off x="266760" y="2082240"/>
            <a:ext cx="3480120" cy="2693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fr-FR" sz="6000" b="0" strike="noStrike" spc="-1">
                <a:solidFill>
                  <a:srgbClr val="000000"/>
                </a:solidFill>
                <a:latin typeface="Calibri Light"/>
              </a:rPr>
              <a:t>Problématique</a:t>
            </a:r>
            <a:endParaRPr lang="fr-F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Différencier des personnages sur une image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Implémentation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0" y="1921320"/>
            <a:ext cx="12191760" cy="1254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</a:rPr>
              <a:t>MLP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(MultiLayer Perceptron)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0" y="4099320"/>
            <a:ext cx="1219176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Modèle linéaire évolué</a:t>
            </a:r>
            <a:endParaRPr lang="en-US" sz="3200" b="0" strike="noStrike" spc="-1">
              <a:latin typeface="Arial"/>
            </a:endParaRPr>
          </a:p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Mise en pratique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18" name="Picture 3"/>
          <p:cNvPicPr/>
          <p:nvPr/>
        </p:nvPicPr>
        <p:blipFill>
          <a:blip r:embed="rId2"/>
          <a:stretch/>
        </p:blipFill>
        <p:spPr>
          <a:xfrm>
            <a:off x="121680" y="2220120"/>
            <a:ext cx="3141360" cy="2061000"/>
          </a:xfrm>
          <a:prstGeom prst="rect">
            <a:avLst/>
          </a:prstGeom>
          <a:ln>
            <a:noFill/>
          </a:ln>
        </p:spPr>
      </p:pic>
      <p:pic>
        <p:nvPicPr>
          <p:cNvPr id="119" name="Picture 7"/>
          <p:cNvPicPr/>
          <p:nvPr/>
        </p:nvPicPr>
        <p:blipFill>
          <a:blip r:embed="rId3"/>
          <a:stretch/>
        </p:blipFill>
        <p:spPr>
          <a:xfrm>
            <a:off x="121680" y="4637880"/>
            <a:ext cx="3141360" cy="2018160"/>
          </a:xfrm>
          <a:prstGeom prst="rect">
            <a:avLst/>
          </a:prstGeom>
          <a:ln>
            <a:noFill/>
          </a:ln>
        </p:spPr>
      </p:pic>
      <p:pic>
        <p:nvPicPr>
          <p:cNvPr id="120" name="Picture 2"/>
          <p:cNvPicPr/>
          <p:nvPr/>
        </p:nvPicPr>
        <p:blipFill>
          <a:blip r:embed="rId4"/>
          <a:stretch/>
        </p:blipFill>
        <p:spPr>
          <a:xfrm>
            <a:off x="8849520" y="4637880"/>
            <a:ext cx="3141360" cy="2018160"/>
          </a:xfrm>
          <a:prstGeom prst="rect">
            <a:avLst/>
          </a:prstGeom>
          <a:ln>
            <a:noFill/>
          </a:ln>
        </p:spPr>
      </p:pic>
      <p:sp>
        <p:nvSpPr>
          <p:cNvPr id="121" name="CustomShape 4"/>
          <p:cNvSpPr/>
          <p:nvPr/>
        </p:nvSpPr>
        <p:spPr>
          <a:xfrm>
            <a:off x="1254240" y="1542960"/>
            <a:ext cx="876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MLP c++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22" name="CustomShape 5"/>
          <p:cNvSpPr/>
          <p:nvPr/>
        </p:nvSpPr>
        <p:spPr>
          <a:xfrm>
            <a:off x="9984960" y="1521000"/>
            <a:ext cx="8701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MLP Rust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123" name="Picture 2"/>
          <p:cNvPicPr/>
          <p:nvPr/>
        </p:nvPicPr>
        <p:blipFill>
          <a:blip r:embed="rId5"/>
          <a:stretch/>
        </p:blipFill>
        <p:spPr>
          <a:xfrm>
            <a:off x="8928720" y="2223000"/>
            <a:ext cx="3136680" cy="205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Implémentation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0" y="1921320"/>
            <a:ext cx="12191760" cy="1254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</a:rPr>
              <a:t>RBF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(Radial Basic Function)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0" y="4099320"/>
            <a:ext cx="12191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Principes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27" name="Picture 2"/>
          <p:cNvPicPr/>
          <p:nvPr/>
        </p:nvPicPr>
        <p:blipFill>
          <a:blip r:embed="rId2"/>
          <a:stretch/>
        </p:blipFill>
        <p:spPr>
          <a:xfrm>
            <a:off x="190440" y="1709640"/>
            <a:ext cx="4040640" cy="343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Implémentation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0" y="1921320"/>
            <a:ext cx="12191760" cy="1254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</a:rPr>
              <a:t>RBF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(Radial Basic Function)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0" y="4099320"/>
            <a:ext cx="1219176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Principes</a:t>
            </a:r>
            <a:endParaRPr lang="en-US" sz="3200" b="0" strike="noStrike" spc="-1">
              <a:latin typeface="Arial"/>
            </a:endParaRPr>
          </a:p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Mise en pratique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31" name="Picture 2"/>
          <p:cNvPicPr/>
          <p:nvPr/>
        </p:nvPicPr>
        <p:blipFill>
          <a:blip r:embed="rId2"/>
          <a:stretch/>
        </p:blipFill>
        <p:spPr>
          <a:xfrm>
            <a:off x="122400" y="2169360"/>
            <a:ext cx="3106800" cy="2038320"/>
          </a:xfrm>
          <a:prstGeom prst="rect">
            <a:avLst/>
          </a:prstGeom>
          <a:ln>
            <a:noFill/>
          </a:ln>
        </p:spPr>
      </p:pic>
      <p:pic>
        <p:nvPicPr>
          <p:cNvPr id="132" name="Picture 4"/>
          <p:cNvPicPr/>
          <p:nvPr/>
        </p:nvPicPr>
        <p:blipFill>
          <a:blip r:embed="rId3"/>
          <a:stretch/>
        </p:blipFill>
        <p:spPr>
          <a:xfrm>
            <a:off x="122400" y="4637880"/>
            <a:ext cx="3106800" cy="1995840"/>
          </a:xfrm>
          <a:prstGeom prst="rect">
            <a:avLst/>
          </a:prstGeom>
          <a:ln>
            <a:noFill/>
          </a:ln>
        </p:spPr>
      </p:pic>
      <p:sp>
        <p:nvSpPr>
          <p:cNvPr id="133" name="CustomShape 4"/>
          <p:cNvSpPr/>
          <p:nvPr/>
        </p:nvSpPr>
        <p:spPr>
          <a:xfrm>
            <a:off x="1239480" y="1542960"/>
            <a:ext cx="8668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RBF c++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Implémentation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0" y="1921320"/>
            <a:ext cx="12191760" cy="1254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</a:rPr>
              <a:t>RBF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(Radial Basic Function)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0" y="4099320"/>
            <a:ext cx="1219176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Principes</a:t>
            </a:r>
            <a:endParaRPr lang="en-US" sz="3200" b="0" strike="noStrike" spc="-1">
              <a:latin typeface="Arial"/>
            </a:endParaRPr>
          </a:p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Mise en pratique</a:t>
            </a:r>
            <a:endParaRPr lang="en-US" sz="3200" b="0" strike="noStrike" spc="-1">
              <a:latin typeface="Arial"/>
            </a:endParaRPr>
          </a:p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Amélioration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37" name="Picture 2"/>
          <p:cNvPicPr/>
          <p:nvPr/>
        </p:nvPicPr>
        <p:blipFill>
          <a:blip r:embed="rId2"/>
          <a:stretch/>
        </p:blipFill>
        <p:spPr>
          <a:xfrm>
            <a:off x="8435520" y="4288680"/>
            <a:ext cx="3676320" cy="2361960"/>
          </a:xfrm>
          <a:prstGeom prst="rect">
            <a:avLst/>
          </a:prstGeom>
          <a:ln>
            <a:noFill/>
          </a:ln>
        </p:spPr>
      </p:pic>
      <p:sp>
        <p:nvSpPr>
          <p:cNvPr id="138" name="CustomShape 4"/>
          <p:cNvSpPr/>
          <p:nvPr/>
        </p:nvSpPr>
        <p:spPr>
          <a:xfrm>
            <a:off x="9513360" y="1411200"/>
            <a:ext cx="15206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RBF clusterd Rust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139" name="Picture 2"/>
          <p:cNvPicPr/>
          <p:nvPr/>
        </p:nvPicPr>
        <p:blipFill>
          <a:blip r:embed="rId3"/>
          <a:stretch/>
        </p:blipFill>
        <p:spPr>
          <a:xfrm>
            <a:off x="8473320" y="1688040"/>
            <a:ext cx="3600000" cy="236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Implémentation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0" y="1921320"/>
            <a:ext cx="12191760" cy="1254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</a:rPr>
              <a:t>SVM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(Support Vector Machine) (Séparateurs à Vaste Marge)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0" y="4099320"/>
            <a:ext cx="12191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Principes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43" name="Picture 2"/>
          <p:cNvPicPr/>
          <p:nvPr/>
        </p:nvPicPr>
        <p:blipFill>
          <a:blip r:embed="rId2"/>
          <a:stretch/>
        </p:blipFill>
        <p:spPr>
          <a:xfrm>
            <a:off x="76320" y="3895560"/>
            <a:ext cx="3809520" cy="226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Implémentation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0" y="1921320"/>
            <a:ext cx="12191760" cy="1254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</a:rPr>
              <a:t>SVM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(Support Vector Machine) (Séparateurs à Vaste Marge)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0" y="4099320"/>
            <a:ext cx="1219176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Principes</a:t>
            </a:r>
            <a:endParaRPr lang="en-US" sz="3200" b="0" strike="noStrike" spc="-1">
              <a:latin typeface="Arial"/>
            </a:endParaRPr>
          </a:p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Mise en pratique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47" name="Picture 2"/>
          <p:cNvPicPr/>
          <p:nvPr/>
        </p:nvPicPr>
        <p:blipFill>
          <a:blip r:embed="rId2"/>
          <a:stretch/>
        </p:blipFill>
        <p:spPr>
          <a:xfrm>
            <a:off x="147600" y="2291400"/>
            <a:ext cx="2972520" cy="1950120"/>
          </a:xfrm>
          <a:prstGeom prst="rect">
            <a:avLst/>
          </a:prstGeom>
          <a:ln>
            <a:noFill/>
          </a:ln>
        </p:spPr>
      </p:pic>
      <p:pic>
        <p:nvPicPr>
          <p:cNvPr id="148" name="Picture 4"/>
          <p:cNvPicPr/>
          <p:nvPr/>
        </p:nvPicPr>
        <p:blipFill>
          <a:blip r:embed="rId3"/>
          <a:stretch/>
        </p:blipFill>
        <p:spPr>
          <a:xfrm>
            <a:off x="147600" y="4780800"/>
            <a:ext cx="2972520" cy="1909800"/>
          </a:xfrm>
          <a:prstGeom prst="rect">
            <a:avLst/>
          </a:prstGeom>
          <a:ln>
            <a:noFill/>
          </a:ln>
        </p:spPr>
      </p:pic>
      <p:sp>
        <p:nvSpPr>
          <p:cNvPr id="149" name="CustomShape 4"/>
          <p:cNvSpPr/>
          <p:nvPr/>
        </p:nvSpPr>
        <p:spPr>
          <a:xfrm>
            <a:off x="1248840" y="1542960"/>
            <a:ext cx="8989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SVM c++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Implémentation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0" y="1921320"/>
            <a:ext cx="12191760" cy="1254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</a:rPr>
              <a:t>SVM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(Support Vector Machine) (Séparateurs à Vaste Marge)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0" y="4099320"/>
            <a:ext cx="1219176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Principes</a:t>
            </a:r>
            <a:endParaRPr lang="en-US" sz="3200" b="0" strike="noStrike" spc="-1">
              <a:latin typeface="Arial"/>
            </a:endParaRPr>
          </a:p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Mise en pratique</a:t>
            </a:r>
            <a:endParaRPr lang="en-US" sz="3200" b="0" strike="noStrike" spc="-1">
              <a:latin typeface="Arial"/>
            </a:endParaRPr>
          </a:p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Amélioration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fr-FR" sz="6000" b="0" strike="noStrike" spc="-1">
                <a:solidFill>
                  <a:srgbClr val="000000"/>
                </a:solidFill>
                <a:latin typeface="Calibri Light"/>
              </a:rPr>
              <a:t>Mise en Application</a:t>
            </a:r>
            <a:endParaRPr lang="fr-FR" sz="6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Mise en application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0" y="1921320"/>
            <a:ext cx="12191760" cy="1254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</a:rPr>
              <a:t>MLP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0" y="4099320"/>
            <a:ext cx="12191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Application au Dataset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Mise en application - MLP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8" name="Image 7"/>
          <p:cNvPicPr/>
          <p:nvPr/>
        </p:nvPicPr>
        <p:blipFill>
          <a:blip r:embed="rId2"/>
          <a:stretch/>
        </p:blipFill>
        <p:spPr>
          <a:xfrm>
            <a:off x="6095880" y="1473120"/>
            <a:ext cx="5851800" cy="4388760"/>
          </a:xfrm>
          <a:prstGeom prst="rect">
            <a:avLst/>
          </a:prstGeom>
          <a:ln>
            <a:noFill/>
          </a:ln>
        </p:spPr>
      </p:pic>
      <p:sp>
        <p:nvSpPr>
          <p:cNvPr id="159" name="CustomShape 2"/>
          <p:cNvSpPr/>
          <p:nvPr/>
        </p:nvSpPr>
        <p:spPr>
          <a:xfrm>
            <a:off x="456120" y="1473120"/>
            <a:ext cx="436140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MLP 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[768, 128, 3]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alpha : 0.01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iteration : 40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shuffle : True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train all samples every loop : True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images size : 16x16</a:t>
            </a:r>
            <a:endParaRPr lang="en-US" sz="1800" b="0" strike="noStrike" spc="-1">
              <a:latin typeface="Arial"/>
            </a:endParaRPr>
          </a:p>
        </p:txBody>
      </p:sp>
      <p:graphicFrame>
        <p:nvGraphicFramePr>
          <p:cNvPr id="160" name="Table 3"/>
          <p:cNvGraphicFramePr/>
          <p:nvPr/>
        </p:nvGraphicFramePr>
        <p:xfrm>
          <a:off x="864000" y="3979440"/>
          <a:ext cx="3545280" cy="2595600"/>
        </p:xfrm>
        <a:graphic>
          <a:graphicData uri="http://schemas.openxmlformats.org/drawingml/2006/table">
            <a:tbl>
              <a:tblPr/>
              <a:tblGrid>
                <a:gridCol w="118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1432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117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221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263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1147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220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319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364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1132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Problématique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TextShape 2"/>
          <p:cNvSpPr txBox="1"/>
          <p:nvPr/>
        </p:nvSpPr>
        <p:spPr>
          <a:xfrm>
            <a:off x="0" y="1921320"/>
            <a:ext cx="12191760" cy="1254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</a:rPr>
              <a:t>Créer un algorithme capable de reconnaitre les personnages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2" name="CustomShape 3"/>
          <p:cNvSpPr/>
          <p:nvPr/>
        </p:nvSpPr>
        <p:spPr>
          <a:xfrm>
            <a:off x="0" y="4099320"/>
            <a:ext cx="12191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Méthode triviale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Mise en application - MLP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456120" y="1473120"/>
            <a:ext cx="436140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MLP (C++):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[768, 128, 3]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alpha : 0.001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iteration : 40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shuffle : True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train all samples every loop : True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images size : 16x16</a:t>
            </a:r>
            <a:endParaRPr lang="en-US" sz="1800" b="0" strike="noStrike" spc="-1">
              <a:latin typeface="Arial"/>
            </a:endParaRPr>
          </a:p>
        </p:txBody>
      </p:sp>
      <p:graphicFrame>
        <p:nvGraphicFramePr>
          <p:cNvPr id="163" name="Table 3"/>
          <p:cNvGraphicFramePr/>
          <p:nvPr/>
        </p:nvGraphicFramePr>
        <p:xfrm>
          <a:off x="864000" y="3979440"/>
          <a:ext cx="3545640" cy="2654280"/>
        </p:xfrm>
        <a:graphic>
          <a:graphicData uri="http://schemas.openxmlformats.org/drawingml/2006/table">
            <a:tbl>
              <a:tblPr/>
              <a:tblGrid>
                <a:gridCol w="118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807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957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1356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272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338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1477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64" name="Image 4"/>
          <p:cNvPicPr/>
          <p:nvPr/>
        </p:nvPicPr>
        <p:blipFill>
          <a:blip r:embed="rId2"/>
          <a:stretch/>
        </p:blipFill>
        <p:spPr>
          <a:xfrm>
            <a:off x="6095880" y="1473120"/>
            <a:ext cx="585180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Mise en application - MLP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456120" y="1473120"/>
            <a:ext cx="436140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MLP (Rust):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[768, 128, 3]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alpha : 0.001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iteration : 40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shuffle : True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train all samples every loop : True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images size : 16x16</a:t>
            </a:r>
            <a:endParaRPr lang="en-US" sz="1800" b="0" strike="noStrike" spc="-1">
              <a:latin typeface="Arial"/>
            </a:endParaRPr>
          </a:p>
        </p:txBody>
      </p:sp>
      <p:graphicFrame>
        <p:nvGraphicFramePr>
          <p:cNvPr id="167" name="Table 3"/>
          <p:cNvGraphicFramePr/>
          <p:nvPr/>
        </p:nvGraphicFramePr>
        <p:xfrm>
          <a:off x="864000" y="3979440"/>
          <a:ext cx="3545640" cy="2654280"/>
        </p:xfrm>
        <a:graphic>
          <a:graphicData uri="http://schemas.openxmlformats.org/drawingml/2006/table">
            <a:tbl>
              <a:tblPr/>
              <a:tblGrid>
                <a:gridCol w="118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1383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119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240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272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1122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168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216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1432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115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99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68" name="Image 167"/>
          <p:cNvPicPr/>
          <p:nvPr/>
        </p:nvPicPr>
        <p:blipFill>
          <a:blip r:embed="rId2"/>
          <a:stretch/>
        </p:blipFill>
        <p:spPr>
          <a:xfrm>
            <a:off x="7818480" y="0"/>
            <a:ext cx="342864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Mise en application - MLP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456120" y="1473120"/>
            <a:ext cx="436140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MLP 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[3072, 256, 256, 3]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alpha : 0.0005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iteration : 120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shuffle : True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train all samples every loop : True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images size : 32x32</a:t>
            </a:r>
            <a:endParaRPr lang="en-US" sz="1800" b="0" strike="noStrike" spc="-1">
              <a:latin typeface="Arial"/>
            </a:endParaRPr>
          </a:p>
        </p:txBody>
      </p:sp>
      <p:graphicFrame>
        <p:nvGraphicFramePr>
          <p:cNvPr id="171" name="Table 3"/>
          <p:cNvGraphicFramePr/>
          <p:nvPr/>
        </p:nvGraphicFramePr>
        <p:xfrm>
          <a:off x="864000" y="3979440"/>
          <a:ext cx="3545640" cy="2654280"/>
        </p:xfrm>
        <a:graphic>
          <a:graphicData uri="http://schemas.openxmlformats.org/drawingml/2006/table">
            <a:tbl>
              <a:tblPr/>
              <a:tblGrid>
                <a:gridCol w="118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1287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1083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115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89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91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1272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72" name="Image 3"/>
          <p:cNvPicPr/>
          <p:nvPr/>
        </p:nvPicPr>
        <p:blipFill>
          <a:blip r:embed="rId2"/>
          <a:stretch/>
        </p:blipFill>
        <p:spPr>
          <a:xfrm>
            <a:off x="6095880" y="1473120"/>
            <a:ext cx="585180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Mise en application - MLP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456120" y="1473120"/>
            <a:ext cx="436140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MLP (C++):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[3072, 300, 300, 3]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alpha : 0.0008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iteration : 140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shuffle : True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train all samples every loop : True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images size : 32x32</a:t>
            </a:r>
            <a:endParaRPr lang="en-US" sz="1800" b="0" strike="noStrike" spc="-1">
              <a:latin typeface="Arial"/>
            </a:endParaRPr>
          </a:p>
        </p:txBody>
      </p:sp>
      <p:graphicFrame>
        <p:nvGraphicFramePr>
          <p:cNvPr id="175" name="Table 3"/>
          <p:cNvGraphicFramePr/>
          <p:nvPr/>
        </p:nvGraphicFramePr>
        <p:xfrm>
          <a:off x="864000" y="3979440"/>
          <a:ext cx="3545640" cy="2654280"/>
        </p:xfrm>
        <a:graphic>
          <a:graphicData uri="http://schemas.openxmlformats.org/drawingml/2006/table">
            <a:tbl>
              <a:tblPr/>
              <a:tblGrid>
                <a:gridCol w="118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1696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1563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76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76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1693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93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97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76" name="Image 4"/>
          <p:cNvPicPr/>
          <p:nvPr/>
        </p:nvPicPr>
        <p:blipFill>
          <a:blip r:embed="rId2"/>
          <a:stretch/>
        </p:blipFill>
        <p:spPr>
          <a:xfrm>
            <a:off x="6095880" y="1473120"/>
            <a:ext cx="585180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Mise en application - MLP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456120" y="1473120"/>
            <a:ext cx="436140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MLP (Rust):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[3072, 300, 300, 3]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alpha : 0.0008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iteration : 140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shuffle : True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train all samples every loop : True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images size : 32x32</a:t>
            </a:r>
            <a:endParaRPr lang="en-US" sz="1800" b="0" strike="noStrike" spc="-1">
              <a:latin typeface="Arial"/>
            </a:endParaRPr>
          </a:p>
        </p:txBody>
      </p:sp>
      <p:graphicFrame>
        <p:nvGraphicFramePr>
          <p:cNvPr id="179" name="Table 3"/>
          <p:cNvGraphicFramePr/>
          <p:nvPr/>
        </p:nvGraphicFramePr>
        <p:xfrm>
          <a:off x="864000" y="3979440"/>
          <a:ext cx="3545640" cy="2654280"/>
        </p:xfrm>
        <a:graphic>
          <a:graphicData uri="http://schemas.openxmlformats.org/drawingml/2006/table">
            <a:tbl>
              <a:tblPr/>
              <a:tblGrid>
                <a:gridCol w="118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1547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74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1239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121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1386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80" name="Image 179"/>
          <p:cNvPicPr/>
          <p:nvPr/>
        </p:nvPicPr>
        <p:blipFill>
          <a:blip r:embed="rId2"/>
          <a:stretch/>
        </p:blipFill>
        <p:spPr>
          <a:xfrm>
            <a:off x="7544520" y="360"/>
            <a:ext cx="342828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Mise en application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0" y="1921320"/>
            <a:ext cx="12191760" cy="1254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</a:rPr>
              <a:t>MLP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0" y="4099320"/>
            <a:ext cx="1219176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Application au Dataset</a:t>
            </a:r>
            <a:endParaRPr lang="en-US" sz="3200" b="0" strike="noStrike" spc="-1">
              <a:latin typeface="Arial"/>
            </a:endParaRPr>
          </a:p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Comparatif Keras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Mise en application - MLP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5688000" y="254520"/>
            <a:ext cx="436140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MLP 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[3072, 256, 256, 3]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alpha : 0.001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iteration : 160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shuffle : True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train all samples every loop : True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images size : 32x32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6" name="Image 3"/>
          <p:cNvPicPr/>
          <p:nvPr/>
        </p:nvPicPr>
        <p:blipFill>
          <a:blip r:embed="rId2"/>
          <a:stretch/>
        </p:blipFill>
        <p:spPr>
          <a:xfrm>
            <a:off x="0" y="2286000"/>
            <a:ext cx="12191760" cy="457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Mise en application - MLP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5688000" y="254520"/>
            <a:ext cx="436140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MLP 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[768, 128, 128, 3]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alpha : 0.0006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iteration : 80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shuffle : True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train all samples every loop : True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images size : 16x16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9" name="Image 4"/>
          <p:cNvPicPr/>
          <p:nvPr/>
        </p:nvPicPr>
        <p:blipFill>
          <a:blip r:embed="rId2"/>
          <a:stretch/>
        </p:blipFill>
        <p:spPr>
          <a:xfrm>
            <a:off x="0" y="2286000"/>
            <a:ext cx="12191760" cy="457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Mise en application - MLP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5688000" y="254520"/>
            <a:ext cx="436140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MLP 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[3072, 64, 64, 3]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alpha : 0.001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iteration : 40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shuffle : True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train all samples every loop : True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images size : 32x32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2" name="Image 3"/>
          <p:cNvPicPr/>
          <p:nvPr/>
        </p:nvPicPr>
        <p:blipFill>
          <a:blip r:embed="rId2"/>
          <a:stretch/>
        </p:blipFill>
        <p:spPr>
          <a:xfrm>
            <a:off x="0" y="2286000"/>
            <a:ext cx="12191760" cy="457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fr-FR" sz="6000" b="0" strike="noStrike" spc="-1">
                <a:solidFill>
                  <a:srgbClr val="000000"/>
                </a:solidFill>
                <a:latin typeface="Calibri Light"/>
              </a:rPr>
              <a:t>Application</a:t>
            </a:r>
            <a:endParaRPr lang="fr-F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Guess my character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http://92.222.76.60/app.php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Problématique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0" y="1921320"/>
            <a:ext cx="12191760" cy="1254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</a:rPr>
              <a:t>Créer un algorithme capable de reconnaitre les personnages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5" name="CustomShape 3"/>
          <p:cNvSpPr/>
          <p:nvPr/>
        </p:nvSpPr>
        <p:spPr>
          <a:xfrm>
            <a:off x="0" y="4099320"/>
            <a:ext cx="1219176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sngStrike" spc="-1">
                <a:solidFill>
                  <a:srgbClr val="000000"/>
                </a:solidFill>
                <a:latin typeface="Calibri"/>
              </a:rPr>
              <a:t>Méthode triviale</a:t>
            </a:r>
            <a:endParaRPr lang="en-US" sz="3200" b="0" strike="noStrike" spc="-1">
              <a:latin typeface="Arial"/>
            </a:endParaRPr>
          </a:p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Machine learning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Application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0" y="1921320"/>
            <a:ext cx="12191760" cy="1254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</a:rPr>
              <a:t>Fonctionnement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0" y="4099320"/>
            <a:ext cx="12191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Technos utilisées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Application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0" y="1921320"/>
            <a:ext cx="12191760" cy="1254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</a:rPr>
              <a:t>Fonctionnement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0" y="4099320"/>
            <a:ext cx="1219176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Technos utilisées</a:t>
            </a:r>
            <a:endParaRPr lang="en-US" sz="3200" b="0" strike="noStrike" spc="-1">
              <a:latin typeface="Arial"/>
            </a:endParaRPr>
          </a:p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Démo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fr-FR" sz="6000" b="0" strike="noStrike" spc="-1">
                <a:solidFill>
                  <a:srgbClr val="000000"/>
                </a:solidFill>
                <a:latin typeface="Calibri Light"/>
              </a:rPr>
              <a:t>Bilan</a:t>
            </a:r>
            <a:endParaRPr lang="fr-FR" sz="6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fr-FR" sz="6000" b="0" strike="noStrike" spc="-1">
                <a:solidFill>
                  <a:srgbClr val="000000"/>
                </a:solidFill>
                <a:latin typeface="Calibri Light"/>
              </a:rPr>
              <a:t>Réflexion</a:t>
            </a:r>
            <a:endParaRPr lang="fr-F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Comment faire ?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Réflexion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TextShape 2"/>
          <p:cNvSpPr txBox="1"/>
          <p:nvPr/>
        </p:nvSpPr>
        <p:spPr>
          <a:xfrm>
            <a:off x="0" y="1921320"/>
            <a:ext cx="12191760" cy="1254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</a:rPr>
              <a:t>Fonctionnement du machine learning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60" name="CustomShape 3"/>
          <p:cNvSpPr/>
          <p:nvPr/>
        </p:nvSpPr>
        <p:spPr>
          <a:xfrm>
            <a:off x="0" y="4099320"/>
            <a:ext cx="12191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Des data et des calculs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Réflexion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0" y="1921320"/>
            <a:ext cx="12191760" cy="1254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</a:rPr>
              <a:t>Fonctionnement du machine learning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63" name="CustomShape 3"/>
          <p:cNvSpPr/>
          <p:nvPr/>
        </p:nvSpPr>
        <p:spPr>
          <a:xfrm>
            <a:off x="0" y="4099320"/>
            <a:ext cx="1219176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Des data et des calculs</a:t>
            </a:r>
            <a:endParaRPr lang="en-US" sz="3200" b="0" strike="noStrike" spc="-1">
              <a:latin typeface="Arial"/>
            </a:endParaRPr>
          </a:p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Technos utilisées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fr-FR" sz="6000" b="0" strike="noStrike" spc="-1">
                <a:solidFill>
                  <a:srgbClr val="000000"/>
                </a:solidFill>
                <a:latin typeface="Calibri Light"/>
              </a:rPr>
              <a:t>Dataset</a:t>
            </a:r>
            <a:endParaRPr lang="fr-FR" sz="6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0" y="0"/>
            <a:ext cx="12191760" cy="997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Dataset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TextShape 2"/>
          <p:cNvSpPr txBox="1"/>
          <p:nvPr/>
        </p:nvSpPr>
        <p:spPr>
          <a:xfrm>
            <a:off x="0" y="1921320"/>
            <a:ext cx="12191760" cy="1254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</a:rPr>
              <a:t>Création du dataset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0" y="4099320"/>
            <a:ext cx="12191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Choisir les personnages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</TotalTime>
  <Words>791</Words>
  <Application>Microsoft Office PowerPoint</Application>
  <PresentationFormat>Grand écran</PresentationFormat>
  <Paragraphs>306</Paragraphs>
  <Slides>42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Guess my character</dc:title>
  <dc:subject/>
  <dc:creator>Leconte</dc:creator>
  <dc:description/>
  <cp:lastModifiedBy>Leconte</cp:lastModifiedBy>
  <cp:revision>33</cp:revision>
  <dcterms:created xsi:type="dcterms:W3CDTF">2020-07-19T08:26:24Z</dcterms:created>
  <dcterms:modified xsi:type="dcterms:W3CDTF">2020-07-20T08:59:37Z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40</vt:i4>
  </property>
</Properties>
</file>